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7" r:id="rId3"/>
    <p:sldId id="271" r:id="rId4"/>
    <p:sldId id="279" r:id="rId5"/>
    <p:sldId id="274" r:id="rId6"/>
    <p:sldId id="278" r:id="rId7"/>
    <p:sldId id="286" r:id="rId8"/>
    <p:sldId id="273" r:id="rId9"/>
    <p:sldId id="275" r:id="rId10"/>
    <p:sldId id="280" r:id="rId11"/>
    <p:sldId id="281" r:id="rId12"/>
    <p:sldId id="282" r:id="rId13"/>
    <p:sldId id="283" r:id="rId14"/>
    <p:sldId id="284" r:id="rId15"/>
    <p:sldId id="287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F6CA6"/>
    <a:srgbClr val="020324"/>
    <a:srgbClr val="020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93"/>
    <p:restoredTop sz="96327"/>
  </p:normalViewPr>
  <p:slideViewPr>
    <p:cSldViewPr snapToGrid="0" snapToObjects="1">
      <p:cViewPr varScale="1">
        <p:scale>
          <a:sx n="152" d="100"/>
          <a:sy n="152" d="100"/>
        </p:scale>
        <p:origin x="19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AABD-B712-E54E-BAF1-12E6C937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8AE31-D892-5047-909C-3C772765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76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50595-A65F-EA42-98F3-B520FECE7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E97BB-E4A9-B64E-9AEE-5236D75B06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BBE92B-810B-734F-BE54-9D94AC9C3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827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C82B-C089-D64D-B69B-4EDF949A2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1D1710-10DE-FD44-961D-5ECB48200E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230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E7DD2-0301-674A-9476-595EF749C5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BE631E-9AE1-4449-B852-4DD3329963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898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Al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CAABD-B712-E54E-BAF1-12E6C9374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B8AE31-D892-5047-909C-3C772765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918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rgbClr val="020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A4E5-E2F1-724F-8DE0-E4FEBC403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9F9F9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6865B-DD07-4A4B-ADA2-E44267D64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5"/>
            <a:ext cx="10515600" cy="4184674"/>
          </a:xfrm>
        </p:spPr>
        <p:txBody>
          <a:bodyPr/>
          <a:lstStyle>
            <a:lvl1pPr>
              <a:defRPr>
                <a:solidFill>
                  <a:srgbClr val="F9F9F9"/>
                </a:solidFill>
              </a:defRPr>
            </a:lvl1pPr>
            <a:lvl2pPr>
              <a:defRPr>
                <a:solidFill>
                  <a:srgbClr val="F9F9F9"/>
                </a:solidFill>
              </a:defRPr>
            </a:lvl2pPr>
            <a:lvl3pPr>
              <a:defRPr>
                <a:solidFill>
                  <a:srgbClr val="F9F9F9"/>
                </a:solidFill>
              </a:defRPr>
            </a:lvl3pPr>
            <a:lvl4pPr>
              <a:defRPr>
                <a:solidFill>
                  <a:srgbClr val="F9F9F9"/>
                </a:solidFill>
              </a:defRPr>
            </a:lvl4pPr>
            <a:lvl5pPr>
              <a:defRPr>
                <a:solidFill>
                  <a:srgbClr val="F9F9F9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4FB3AD-9076-9B43-8B2A-96100B13A69F}"/>
              </a:ext>
            </a:extLst>
          </p:cNvPr>
          <p:cNvCxnSpPr/>
          <p:nvPr userDrawn="1"/>
        </p:nvCxnSpPr>
        <p:spPr>
          <a:xfrm>
            <a:off x="838200" y="1763517"/>
            <a:ext cx="10515600" cy="0"/>
          </a:xfrm>
          <a:prstGeom prst="line">
            <a:avLst/>
          </a:prstGeom>
          <a:ln w="12700">
            <a:solidFill>
              <a:srgbClr val="FF6C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73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7D8CC-C66A-A842-87AF-535A578DF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141496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5625A-10BC-6846-91BC-4C1EDF3D1B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300319"/>
            <a:ext cx="10515600" cy="278933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23750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CB575-F46D-3A45-904E-42CD5E648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8D0C6-1675-CD43-8F4A-98E21BECAB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0E3E0D-A6A9-CD47-9F3C-BF67F35E0A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96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5C07-42F3-B74B-B1DA-F80035C05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3E785B-A4FE-0A4F-A0D5-6539DB438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AA62AB-30D8-4848-B85E-E74DC166B4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D60784-174B-EB42-939B-D796517702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4EC1B2-4344-824D-B66C-C75B990D10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1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6649A-2141-074F-81E8-90F2D1997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51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9D2E-2B66-D64E-9599-5528AEA2E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0D50-D1BC-2843-BAF5-A5971358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588BDC-F2EE-4B49-91E0-106CE42C6E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83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553398-AF0B-AB48-87DB-A49B8639D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2613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A03F79-C1EB-B041-A22A-376A31720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33995"/>
            <a:ext cx="10515600" cy="42429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2AAE8F6C-18BC-B64F-A6BF-C273C4BA892B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58625" y="6198029"/>
            <a:ext cx="2063919" cy="5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736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rgbClr val="F9F9F9"/>
          </a:solidFill>
          <a:latin typeface="Kanit Medium" pitchFamily="2" charset="-34"/>
          <a:ea typeface="+mj-ea"/>
          <a:cs typeface="Kanit Medium" pitchFamily="2" charset="-34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rgbClr val="F9F9F9"/>
          </a:solidFill>
          <a:latin typeface="Kanit" pitchFamily="2" charset="-34"/>
          <a:ea typeface="+mn-ea"/>
          <a:cs typeface="Kanit" pitchFamily="2" charset="-34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rgbClr val="F9F9F9"/>
          </a:solidFill>
          <a:latin typeface="Kanit" pitchFamily="2" charset="-34"/>
          <a:ea typeface="+mn-ea"/>
          <a:cs typeface="Kanit" pitchFamily="2" charset="-34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rgbClr val="F9F9F9"/>
          </a:solidFill>
          <a:latin typeface="Kanit" pitchFamily="2" charset="-34"/>
          <a:ea typeface="+mn-ea"/>
          <a:cs typeface="Kanit" pitchFamily="2" charset="-34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9F9F9"/>
          </a:solidFill>
          <a:latin typeface="Kanit" pitchFamily="2" charset="-34"/>
          <a:ea typeface="+mn-ea"/>
          <a:cs typeface="Kanit" pitchFamily="2" charset="-34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rgbClr val="F9F9F9"/>
          </a:solidFill>
          <a:latin typeface="Kanit" pitchFamily="2" charset="-34"/>
          <a:ea typeface="+mn-ea"/>
          <a:cs typeface="Kanit" pitchFamily="2" charset="-34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twitter.com/martinszomszo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openalex.org/" TargetMode="Externa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impact.ref.ac.uk/casestudies/" TargetMode="Externa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arivate.jp/wp-content/uploads/SDGs.pdf" TargetMode="External"/><Relationship Id="rId2" Type="http://schemas.openxmlformats.org/officeDocument/2006/relationships/hyperlink" Target="https://en.wikipedia.org/wiki/Bibliographic_coupling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figshare.com/articles/report/Topic_Modelling_of_Research_in_the_Arts_and_Humanities/5621260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o.int/gho/database/en/" TargetMode="External"/><Relationship Id="rId2" Type="http://schemas.openxmlformats.org/officeDocument/2006/relationships/hyperlink" Target="https://data.worldbank.org/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ata.unicef.org/resources/resource-type/datasets/" TargetMode="External"/><Relationship Id="rId4" Type="http://schemas.openxmlformats.org/officeDocument/2006/relationships/hyperlink" Target="http://open-data.europa.eu/en/dat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electricdata.solutions" TargetMode="External"/><Relationship Id="rId2" Type="http://schemas.openxmlformats.org/officeDocument/2006/relationships/hyperlink" Target="mailto:martin@electricdata.solutions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mpact.ref.ac.uk/casestudies/" TargetMode="External"/><Relationship Id="rId2" Type="http://schemas.openxmlformats.org/officeDocument/2006/relationships/hyperlink" Target="https://www.grid.ac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scholar.google.co.uk/citations?user=X_WneDgAAAAJ&amp;hl=en" TargetMode="External"/><Relationship Id="rId5" Type="http://schemas.openxmlformats.org/officeDocument/2006/relationships/hyperlink" Target="https://recognition.webofscience.com/awards/highly-cited/2021/" TargetMode="External"/><Relationship Id="rId4" Type="http://schemas.openxmlformats.org/officeDocument/2006/relationships/hyperlink" Target="https://www.springernature.com/gp/researchers/scigraph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or.readme.io/docs/rest-api" TargetMode="External"/><Relationship Id="rId2" Type="http://schemas.openxmlformats.org/officeDocument/2006/relationships/hyperlink" Target="https://apps.crossref.org/SimpleTextQuery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tg.ed.ac.uk/software/geoparser/" TargetMode="External"/><Relationship Id="rId2" Type="http://schemas.openxmlformats.org/officeDocument/2006/relationships/hyperlink" Target="https://github.com/martinszomszor/2022_NISO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phi.org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D8AAF-B726-8640-A6A0-67623990D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 and Tools for Scholarly Data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202AE-A4D6-CA47-84C8-DCA4A72FAA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dirty="0"/>
              <a:t>Working with Scholarly APIs: A NISO Training Series</a:t>
            </a:r>
          </a:p>
          <a:p>
            <a:endParaRPr lang="en-US" dirty="0"/>
          </a:p>
          <a:p>
            <a:r>
              <a:rPr lang="en-US" dirty="0"/>
              <a:t>Dr Martin Szomszor</a:t>
            </a:r>
          </a:p>
          <a:p>
            <a:r>
              <a:rPr lang="en-US" dirty="0">
                <a:hlinkClick r:id="rId2"/>
              </a:rPr>
              <a:t>@</a:t>
            </a:r>
            <a:r>
              <a:rPr lang="en-US" dirty="0" err="1">
                <a:hlinkClick r:id="rId2"/>
              </a:rPr>
              <a:t>martinszomszor</a:t>
            </a:r>
            <a:endParaRPr lang="en-US" dirty="0"/>
          </a:p>
          <a:p>
            <a:r>
              <a:rPr lang="en-US" dirty="0"/>
              <a:t>June 9</a:t>
            </a:r>
            <a:r>
              <a:rPr lang="en-US" baseline="30000" dirty="0"/>
              <a:t>th</a:t>
            </a:r>
            <a:r>
              <a:rPr lang="en-US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3380827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35D6-67BF-96CB-269D-62C0C16FC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 Download Publication </a:t>
            </a:r>
            <a:r>
              <a:rPr lang="en-US" dirty="0" err="1"/>
              <a:t>Data.ipynb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E73BA6-4566-971C-4CE4-7B5F04B5C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have a subscription to a bibliometric database, such as Web of Science, Scopus, or Dimensions, but if not, there is also the option to use </a:t>
            </a:r>
            <a:r>
              <a:rPr lang="en-US" dirty="0">
                <a:hlinkClick r:id="rId2"/>
              </a:rPr>
              <a:t>OpenAlex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3473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8FA5-EBC4-7701-F62D-3CD3CA4AD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 </a:t>
            </a:r>
            <a:r>
              <a:rPr lang="en-US" dirty="0" err="1"/>
              <a:t>Geoparse.ipynb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1C587-55AF-E9A0-2104-FE422DD69D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5"/>
            <a:ext cx="6337721" cy="4184674"/>
          </a:xfrm>
        </p:spPr>
        <p:txBody>
          <a:bodyPr/>
          <a:lstStyle/>
          <a:p>
            <a:r>
              <a:rPr lang="en-US" dirty="0"/>
              <a:t>Geoparsing – the identification and disambiguation of locations mentioned in text</a:t>
            </a:r>
          </a:p>
          <a:p>
            <a:r>
              <a:rPr lang="en-US" dirty="0"/>
              <a:t>Used to annotate REF2014 </a:t>
            </a:r>
            <a:r>
              <a:rPr lang="en-US" dirty="0">
                <a:hlinkClick r:id="rId2"/>
              </a:rPr>
              <a:t>impact case studies</a:t>
            </a:r>
            <a:r>
              <a:rPr lang="en-US" dirty="0"/>
              <a:t> with impact locations </a:t>
            </a:r>
          </a:p>
          <a:p>
            <a:r>
              <a:rPr lang="en-US" dirty="0"/>
              <a:t>When applied to research publications on diseases, it can help identify where studies have taken place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0F9222-8D78-0CE4-83A0-5DD5BE03C8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70373" y="1974136"/>
            <a:ext cx="3883427" cy="385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693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3A19E-FF24-FAE0-6441-CA474E5D8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03 Bibliographic </a:t>
            </a:r>
            <a:r>
              <a:rPr lang="en-US" dirty="0" err="1"/>
              <a:t>Coupling.ipynb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00DBC-FB1E-C905-D490-32749C46C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5"/>
            <a:ext cx="4368994" cy="41846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citation network contains information about the nature of research publications</a:t>
            </a:r>
          </a:p>
          <a:p>
            <a:r>
              <a:rPr lang="en-US" dirty="0"/>
              <a:t>One common technique is to calculate publication similarity based on the overlap in cited works (</a:t>
            </a:r>
            <a:r>
              <a:rPr lang="en-US" dirty="0">
                <a:hlinkClick r:id="rId2"/>
              </a:rPr>
              <a:t>bibliographic coupling</a:t>
            </a:r>
            <a:r>
              <a:rPr lang="en-US" dirty="0"/>
              <a:t>)</a:t>
            </a:r>
          </a:p>
          <a:p>
            <a:r>
              <a:rPr lang="en-US" dirty="0"/>
              <a:t>This image is taken from an </a:t>
            </a:r>
            <a:r>
              <a:rPr lang="en-US" dirty="0">
                <a:hlinkClick r:id="rId3"/>
              </a:rPr>
              <a:t>ISI report</a:t>
            </a:r>
            <a:r>
              <a:rPr lang="en-US" dirty="0"/>
              <a:t> on UN SDGs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7405C4F-DC72-91CF-5BE8-32377263CD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7869" y="1814768"/>
            <a:ext cx="6025931" cy="41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2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4DC96-4A32-98BB-00D7-3936812F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04 Topic </a:t>
            </a:r>
            <a:r>
              <a:rPr lang="en-US" dirty="0" err="1"/>
              <a:t>Modelling.ipynb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CAE32-1F9B-8F48-5852-1C6B954B3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5"/>
            <a:ext cx="4514976" cy="4184674"/>
          </a:xfrm>
        </p:spPr>
        <p:txBody>
          <a:bodyPr>
            <a:normAutofit fontScale="77500" lnSpcReduction="20000"/>
          </a:bodyPr>
          <a:lstStyle/>
          <a:p>
            <a:r>
              <a:rPr lang="en-GB" dirty="0"/>
              <a:t>Topic modelling is a natural language processing (NLP) technique that determines how certain clusters of related words (topics) can be used to categorise the underlying data.</a:t>
            </a:r>
          </a:p>
          <a:p>
            <a:r>
              <a:rPr lang="en-GB" dirty="0"/>
              <a:t>It is a data driven approach, meaning results are not dependent on pre-conceived notions of structure, but are instead derived from the data itself</a:t>
            </a:r>
          </a:p>
          <a:p>
            <a:r>
              <a:rPr lang="en-GB" dirty="0"/>
              <a:t>This image from a </a:t>
            </a:r>
            <a:r>
              <a:rPr lang="en-GB" dirty="0">
                <a:hlinkClick r:id="rId2"/>
              </a:rPr>
              <a:t>2017 report</a:t>
            </a:r>
            <a:r>
              <a:rPr lang="en-GB" dirty="0"/>
              <a:t> shows Arts &amp; Humanities research grants and their various topics</a:t>
            </a:r>
          </a:p>
          <a:p>
            <a:endParaRPr lang="en-US" dirty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86D8D21-F4E6-452A-2407-FCE0E89928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7827" y="1900535"/>
            <a:ext cx="5925973" cy="418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486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49D38-084A-9497-5AFA-29BBE4263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05 </a:t>
            </a:r>
            <a:r>
              <a:rPr lang="en-US" dirty="0" err="1"/>
              <a:t>Analysis.ipynb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A7379-C0CC-D18F-2706-3DE01D48F9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frequently are locations mentioned in research relating to Dengue Fever?</a:t>
            </a:r>
          </a:p>
          <a:p>
            <a:r>
              <a:rPr lang="en-US" dirty="0"/>
              <a:t>Is research focused in areas with increased incidence?</a:t>
            </a:r>
          </a:p>
          <a:p>
            <a:r>
              <a:rPr lang="en-US" dirty="0"/>
              <a:t>Do certain locations have more or less research  on a particular topic?</a:t>
            </a:r>
          </a:p>
          <a:p>
            <a:r>
              <a:rPr lang="en-US" dirty="0"/>
              <a:t>Are publications that mention certain countries authored by researches based on those countries?</a:t>
            </a:r>
          </a:p>
        </p:txBody>
      </p:sp>
    </p:spTree>
    <p:extLst>
      <p:ext uri="{BB962C8B-B14F-4D97-AF65-F5344CB8AC3E}">
        <p14:creationId xmlns:p14="http://schemas.microsoft.com/office/powerpoint/2010/main" val="343604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F178-A3B1-42E4-A480-4236450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38A1F-90AE-6A90-3825-5C5CCF8FE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public data sources that can be linked with scholarly data  to provide new analytical opportunities</a:t>
            </a:r>
          </a:p>
          <a:p>
            <a:pPr lvl="1"/>
            <a:r>
              <a:rPr lang="en-US" dirty="0">
                <a:hlinkClick r:id="rId2"/>
              </a:rPr>
              <a:t>World Bank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World Health Organization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European Union Open Data Portal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UNICEF Datasets</a:t>
            </a:r>
            <a:endParaRPr lang="en-US" dirty="0"/>
          </a:p>
          <a:p>
            <a:r>
              <a:rPr lang="en-US" dirty="0"/>
              <a:t>Data Science techniques, such as Geoparsing and Topic Modelling, can be used to enhance scholarly data and provide insights to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53407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0D0F8-3520-1944-9DB0-424C105A9F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963"/>
            <a:ext cx="9144000" cy="2387600"/>
          </a:xfrm>
        </p:spPr>
        <p:txBody>
          <a:bodyPr/>
          <a:lstStyle/>
          <a:p>
            <a:r>
              <a:rPr lang="en-US" dirty="0"/>
              <a:t>Thanks for your attention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B23E86-FD1D-8643-9CEF-EA5778D6F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49638"/>
            <a:ext cx="9144000" cy="1655762"/>
          </a:xfrm>
        </p:spPr>
        <p:txBody>
          <a:bodyPr/>
          <a:lstStyle/>
          <a:p>
            <a:r>
              <a:rPr lang="en-US" dirty="0">
                <a:hlinkClick r:id="rId2"/>
              </a:rPr>
              <a:t>martin@electricdata.solutions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Find out more at </a:t>
            </a:r>
            <a:r>
              <a:rPr lang="en-US" dirty="0">
                <a:hlinkClick r:id="rId3"/>
              </a:rPr>
              <a:t>electricdata.solutions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46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432AD-CDEA-D241-A2E6-747297BD9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EA124-F314-174B-8D4D-E39D47CF1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4"/>
            <a:ext cx="10515600" cy="4772769"/>
          </a:xfrm>
        </p:spPr>
        <p:txBody>
          <a:bodyPr>
            <a:noAutofit/>
          </a:bodyPr>
          <a:lstStyle/>
          <a:p>
            <a:r>
              <a:rPr lang="en-US" sz="1300" dirty="0"/>
              <a:t>2003-09		PhD &amp; Research Fellow - University of Southampton</a:t>
            </a:r>
          </a:p>
          <a:p>
            <a:pPr lvl="1"/>
            <a:r>
              <a:rPr lang="en-US" sz="1300" i="1" dirty="0"/>
              <a:t>Automatic Data Integration, Semantic Web, Knowledge Engineering, Natural Language Processing</a:t>
            </a:r>
          </a:p>
          <a:p>
            <a:r>
              <a:rPr lang="en-US" sz="1300" dirty="0"/>
              <a:t>2009-11		Deputy Head of Centre - City eHealth Research Centre, London</a:t>
            </a:r>
          </a:p>
          <a:p>
            <a:pPr lvl="1"/>
            <a:r>
              <a:rPr lang="en-US" sz="1300" i="1" dirty="0"/>
              <a:t>Epidemic intelligence using social media</a:t>
            </a:r>
          </a:p>
          <a:p>
            <a:pPr lvl="1"/>
            <a:r>
              <a:rPr lang="en-US" sz="1300" i="1" dirty="0"/>
              <a:t>ECDC Field Epidemiology Manual Wiki</a:t>
            </a:r>
          </a:p>
          <a:p>
            <a:r>
              <a:rPr lang="en-US" sz="1300" dirty="0"/>
              <a:t>20011-18		Chief Data Scientist – Digital Science</a:t>
            </a:r>
          </a:p>
          <a:p>
            <a:pPr lvl="1"/>
            <a:r>
              <a:rPr lang="en-US" sz="1300" i="1" dirty="0">
                <a:hlinkClick r:id="rId2"/>
              </a:rPr>
              <a:t>Global Research Identifier Database</a:t>
            </a:r>
            <a:r>
              <a:rPr lang="en-US" sz="1300" i="1" dirty="0"/>
              <a:t> (GRID) -&gt; ROR</a:t>
            </a:r>
          </a:p>
          <a:p>
            <a:pPr lvl="1"/>
            <a:r>
              <a:rPr lang="en-US" sz="1300" i="1" dirty="0"/>
              <a:t>HEFCE </a:t>
            </a:r>
            <a:r>
              <a:rPr lang="en-US" sz="1300" i="1" dirty="0">
                <a:hlinkClick r:id="rId3"/>
              </a:rPr>
              <a:t>Impact Case Study Database</a:t>
            </a:r>
            <a:r>
              <a:rPr lang="en-US" sz="1300" i="1" dirty="0"/>
              <a:t> (REF2014)</a:t>
            </a:r>
          </a:p>
          <a:p>
            <a:pPr lvl="1"/>
            <a:r>
              <a:rPr lang="en-US" sz="1300" i="1" dirty="0"/>
              <a:t>Springer Nature </a:t>
            </a:r>
            <a:r>
              <a:rPr lang="en-US" sz="1300" i="1" dirty="0">
                <a:hlinkClick r:id="rId4"/>
              </a:rPr>
              <a:t>SciGraph</a:t>
            </a:r>
            <a:endParaRPr lang="en-US" sz="1300" i="1" dirty="0"/>
          </a:p>
          <a:p>
            <a:r>
              <a:rPr lang="en-US" sz="1300" dirty="0"/>
              <a:t>2018-21		Director - Institute for Scientific Information, Clarivate </a:t>
            </a:r>
          </a:p>
          <a:p>
            <a:pPr lvl="1"/>
            <a:r>
              <a:rPr lang="en-GB" sz="1300" i="1" dirty="0"/>
              <a:t>R&amp;D for new Web of Science features including Author Impact Beam Plots, Impact Profiles, Citation Topics and the new Journal Citation Indicator</a:t>
            </a:r>
          </a:p>
          <a:p>
            <a:pPr lvl="1"/>
            <a:r>
              <a:rPr lang="en-US" sz="1300" i="1" dirty="0"/>
              <a:t>Produced the annual </a:t>
            </a:r>
            <a:r>
              <a:rPr lang="en-US" sz="1300" i="1" dirty="0">
                <a:hlinkClick r:id="rId5"/>
              </a:rPr>
              <a:t>Highly Cited Researcher</a:t>
            </a:r>
            <a:r>
              <a:rPr lang="en-US" sz="1300" i="1" dirty="0"/>
              <a:t> list</a:t>
            </a:r>
          </a:p>
          <a:p>
            <a:pPr lvl="1"/>
            <a:r>
              <a:rPr lang="en-US" sz="1300" i="1" dirty="0"/>
              <a:t>Various reports and academic papers on research management, bibliometrics, research integrity, emerging research fronts, </a:t>
            </a:r>
            <a:r>
              <a:rPr lang="en-US" sz="1300" i="1" dirty="0" err="1"/>
              <a:t>etc</a:t>
            </a:r>
            <a:r>
              <a:rPr lang="en-US" sz="1300" i="1" dirty="0"/>
              <a:t>… </a:t>
            </a:r>
          </a:p>
          <a:p>
            <a:r>
              <a:rPr lang="en-US" sz="1300" dirty="0"/>
              <a:t>2021-22		Electric Data Solutions LTD</a:t>
            </a:r>
          </a:p>
          <a:p>
            <a:pPr lvl="1"/>
            <a:r>
              <a:rPr lang="en-US" sz="1300" i="1" dirty="0"/>
              <a:t>Custom Research Analytics for institutions, funders, publishers and charities</a:t>
            </a:r>
          </a:p>
          <a:p>
            <a:pPr lvl="1"/>
            <a:r>
              <a:rPr lang="en-US" sz="1300" i="1" dirty="0"/>
              <a:t>Impact Case Study Database for Hong Kong RAE2020</a:t>
            </a:r>
          </a:p>
          <a:p>
            <a:r>
              <a:rPr lang="en-US" sz="1300" dirty="0"/>
              <a:t>Google Scholar </a:t>
            </a:r>
            <a:r>
              <a:rPr lang="en-US" sz="1300" dirty="0">
                <a:hlinkClick r:id="rId6"/>
              </a:rPr>
              <a:t>link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39668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2A02D-5A05-40D2-D6F9-5D837A187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Data Science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45DBCB-87E0-6993-B277-4CAC6FD4A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6610" y="3079899"/>
            <a:ext cx="1790247" cy="126137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3C46E-D9CE-65A4-F2C6-0E42C4231CEE}"/>
              </a:ext>
            </a:extLst>
          </p:cNvPr>
          <p:cNvSpPr txBox="1"/>
          <p:nvPr/>
        </p:nvSpPr>
        <p:spPr>
          <a:xfrm>
            <a:off x="717178" y="2268412"/>
            <a:ext cx="17091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9F9F9"/>
                </a:solidFill>
              </a:rPr>
              <a:t>Formulate Questions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A0B482A-9988-2D8F-B892-FBDBDD14390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82549" y="3023272"/>
            <a:ext cx="1317076" cy="13746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221AFA-5747-A2EC-600A-E04041725291}"/>
              </a:ext>
            </a:extLst>
          </p:cNvPr>
          <p:cNvSpPr txBox="1"/>
          <p:nvPr/>
        </p:nvSpPr>
        <p:spPr>
          <a:xfrm>
            <a:off x="3957287" y="2268412"/>
            <a:ext cx="17676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9F9F9"/>
                </a:solidFill>
              </a:rPr>
              <a:t>Discover data 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7E682-42EC-475B-FCAC-33222BEC2917}"/>
              </a:ext>
            </a:extLst>
          </p:cNvPr>
          <p:cNvSpPr txBox="1"/>
          <p:nvPr/>
        </p:nvSpPr>
        <p:spPr>
          <a:xfrm>
            <a:off x="3957287" y="4869206"/>
            <a:ext cx="1725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Publication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Grant award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Patent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Policy mentions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Impact Case Studies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F9F9F9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FA752-4019-82C8-71C5-6F0C85653181}"/>
              </a:ext>
            </a:extLst>
          </p:cNvPr>
          <p:cNvSpPr txBox="1"/>
          <p:nvPr/>
        </p:nvSpPr>
        <p:spPr>
          <a:xfrm>
            <a:off x="7008699" y="2268412"/>
            <a:ext cx="1955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9F9F9"/>
                </a:solidFill>
              </a:rPr>
              <a:t>Link &amp; enhance the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945AFB-EF06-F6A7-1E5E-0F0DF39BCAB0}"/>
              </a:ext>
            </a:extLst>
          </p:cNvPr>
          <p:cNvSpPr txBox="1"/>
          <p:nvPr/>
        </p:nvSpPr>
        <p:spPr>
          <a:xfrm>
            <a:off x="7156356" y="4869206"/>
            <a:ext cx="12899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Text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Bibliometrics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Geoparsing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2F300E3-21D6-265F-3AFC-3C43DD48129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6356" y="3230445"/>
            <a:ext cx="1660022" cy="9602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E96FF93-27AB-AFF0-ADB3-D72F249A4DEB}"/>
              </a:ext>
            </a:extLst>
          </p:cNvPr>
          <p:cNvSpPr txBox="1"/>
          <p:nvPr/>
        </p:nvSpPr>
        <p:spPr>
          <a:xfrm>
            <a:off x="10247848" y="2268412"/>
            <a:ext cx="842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rgbClr val="F9F9F9"/>
                </a:solidFill>
              </a:rPr>
              <a:t>Analytics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F39A8D8B-4235-B10B-1B7A-C58E74BE0336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2632" y="3079899"/>
            <a:ext cx="1045838" cy="126137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FAB22F-35EB-3541-3B30-4188A2BBAABD}"/>
              </a:ext>
            </a:extLst>
          </p:cNvPr>
          <p:cNvSpPr txBox="1"/>
          <p:nvPr/>
        </p:nvSpPr>
        <p:spPr>
          <a:xfrm>
            <a:off x="9979161" y="4869206"/>
            <a:ext cx="1690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Metrics / Indicators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FFF84B-6735-15ED-530D-DCDC395FA53C}"/>
              </a:ext>
            </a:extLst>
          </p:cNvPr>
          <p:cNvSpPr txBox="1"/>
          <p:nvPr/>
        </p:nvSpPr>
        <p:spPr>
          <a:xfrm>
            <a:off x="758218" y="4869206"/>
            <a:ext cx="13987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Research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Funders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Collaborations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Disciplines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Journals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F9F9F9"/>
                </a:solidFill>
              </a:rPr>
              <a:t>Open Access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9D20123-C081-5401-BD5A-726B4A47B501}"/>
              </a:ext>
            </a:extLst>
          </p:cNvPr>
          <p:cNvSpPr/>
          <p:nvPr/>
        </p:nvSpPr>
        <p:spPr>
          <a:xfrm>
            <a:off x="2973314" y="3390143"/>
            <a:ext cx="411783" cy="313379"/>
          </a:xfrm>
          <a:prstGeom prst="rightArrow">
            <a:avLst/>
          </a:prstGeom>
          <a:solidFill>
            <a:srgbClr val="FF6CA6"/>
          </a:solidFill>
          <a:ln>
            <a:solidFill>
              <a:srgbClr val="FF6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E533AA46-59A4-C3A6-6161-88AB9B3C1C08}"/>
              </a:ext>
            </a:extLst>
          </p:cNvPr>
          <p:cNvSpPr/>
          <p:nvPr/>
        </p:nvSpPr>
        <p:spPr>
          <a:xfrm>
            <a:off x="6287338" y="3390143"/>
            <a:ext cx="411783" cy="313379"/>
          </a:xfrm>
          <a:prstGeom prst="rightArrow">
            <a:avLst/>
          </a:prstGeom>
          <a:solidFill>
            <a:srgbClr val="FF6CA6"/>
          </a:solidFill>
          <a:ln>
            <a:solidFill>
              <a:srgbClr val="FF6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BBACDD23-FF74-978A-A260-8B29365C58C7}"/>
              </a:ext>
            </a:extLst>
          </p:cNvPr>
          <p:cNvSpPr/>
          <p:nvPr/>
        </p:nvSpPr>
        <p:spPr>
          <a:xfrm>
            <a:off x="9273613" y="3390143"/>
            <a:ext cx="411783" cy="313379"/>
          </a:xfrm>
          <a:prstGeom prst="rightArrow">
            <a:avLst/>
          </a:prstGeom>
          <a:solidFill>
            <a:srgbClr val="FF6CA6"/>
          </a:solidFill>
          <a:ln>
            <a:solidFill>
              <a:srgbClr val="FF6C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41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F01F-F222-B217-38B1-A40963C8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1E27C3-B3F8-0A52-0A01-FE5C11B4F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Persistent identifiers provide the best way to link data across different sources:</a:t>
            </a:r>
          </a:p>
          <a:p>
            <a:pPr lvl="1"/>
            <a:r>
              <a:rPr lang="en-US" dirty="0"/>
              <a:t>DOI / ISBN for scholarly works</a:t>
            </a:r>
          </a:p>
          <a:p>
            <a:pPr lvl="1"/>
            <a:r>
              <a:rPr lang="en-US" dirty="0"/>
              <a:t>GRID / ROR for institutions</a:t>
            </a:r>
          </a:p>
          <a:p>
            <a:pPr lvl="1"/>
            <a:r>
              <a:rPr lang="en-US" dirty="0" err="1"/>
              <a:t>Crossref</a:t>
            </a:r>
            <a:r>
              <a:rPr lang="en-US" dirty="0"/>
              <a:t> Funder Registry for funders</a:t>
            </a:r>
          </a:p>
          <a:p>
            <a:pPr lvl="1"/>
            <a:r>
              <a:rPr lang="en-US" dirty="0"/>
              <a:t>ORCID for researchers</a:t>
            </a:r>
          </a:p>
          <a:p>
            <a:pPr lvl="1"/>
            <a:r>
              <a:rPr lang="en-US" dirty="0" err="1"/>
              <a:t>Geonames</a:t>
            </a:r>
            <a:r>
              <a:rPr lang="en-US" dirty="0"/>
              <a:t> for geography</a:t>
            </a:r>
          </a:p>
          <a:p>
            <a:r>
              <a:rPr lang="en-US" dirty="0"/>
              <a:t>Many provide services to help disambiguate unstructured data:</a:t>
            </a:r>
          </a:p>
          <a:p>
            <a:pPr lvl="1"/>
            <a:r>
              <a:rPr lang="en-US" dirty="0" err="1"/>
              <a:t>Crossref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Simple Text Query</a:t>
            </a:r>
            <a:r>
              <a:rPr lang="en-US" dirty="0"/>
              <a:t> will find DOIs for reference text</a:t>
            </a:r>
          </a:p>
          <a:p>
            <a:pPr lvl="1"/>
            <a:r>
              <a:rPr lang="en-US" dirty="0">
                <a:hlinkClick r:id="rId3"/>
              </a:rPr>
              <a:t>ROR API</a:t>
            </a:r>
            <a:r>
              <a:rPr lang="en-US" dirty="0"/>
              <a:t> to match author affiliations to relevant institutions</a:t>
            </a:r>
          </a:p>
        </p:txBody>
      </p:sp>
    </p:spTree>
    <p:extLst>
      <p:ext uri="{BB962C8B-B14F-4D97-AF65-F5344CB8AC3E}">
        <p14:creationId xmlns:p14="http://schemas.microsoft.com/office/powerpoint/2010/main" val="2756579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755FB-5343-18D4-3A7A-0E8B30A60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Enhancement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13997-2A98-6BE2-02D3-035469052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0534"/>
            <a:ext cx="10515600" cy="4881771"/>
          </a:xfrm>
        </p:spPr>
        <p:txBody>
          <a:bodyPr>
            <a:normAutofit/>
          </a:bodyPr>
          <a:lstStyle/>
          <a:p>
            <a:r>
              <a:rPr lang="en-US" sz="1300" dirty="0"/>
              <a:t>For many analytical scenarios, it is beneficial to integrate data from multiple taxonomies or classifications that provide complimentary views</a:t>
            </a:r>
          </a:p>
          <a:p>
            <a:r>
              <a:rPr lang="en-US" sz="1300" dirty="0"/>
              <a:t>Research may be classified using the following approaches, each of which will provide a different interpretation</a:t>
            </a:r>
          </a:p>
          <a:p>
            <a:pPr lvl="1"/>
            <a:r>
              <a:rPr lang="en-US" sz="1300" dirty="0"/>
              <a:t>Journal Classifications (Web of Science Subject Categories, Scopus All Science Journal Classification)</a:t>
            </a:r>
          </a:p>
          <a:p>
            <a:pPr lvl="1"/>
            <a:r>
              <a:rPr lang="en-US" sz="1300" dirty="0"/>
              <a:t>Article-level classification (Dimensions Fields of Research, </a:t>
            </a:r>
            <a:r>
              <a:rPr lang="en-US" sz="1300" dirty="0" err="1"/>
              <a:t>InCites</a:t>
            </a:r>
            <a:r>
              <a:rPr lang="en-US" sz="1300" dirty="0"/>
              <a:t> Citation Topics)</a:t>
            </a:r>
          </a:p>
          <a:p>
            <a:pPr lvl="1"/>
            <a:r>
              <a:rPr lang="en-US" sz="1300" dirty="0"/>
              <a:t>Text mining (Topic Modelling, sentiment analysis)</a:t>
            </a:r>
          </a:p>
          <a:p>
            <a:pPr lvl="1"/>
            <a:r>
              <a:rPr lang="en-US" sz="1300" dirty="0"/>
              <a:t>… and many others (OECD Frascati Manual, Funder specific taxonomies)</a:t>
            </a:r>
          </a:p>
          <a:p>
            <a:r>
              <a:rPr lang="en-US" sz="1300" dirty="0"/>
              <a:t>Choice will depend on the research question</a:t>
            </a:r>
          </a:p>
          <a:p>
            <a:pPr lvl="1"/>
            <a:r>
              <a:rPr lang="en-US" sz="1300" dirty="0"/>
              <a:t>Time-scale (e.g. is long term stability required or are more dynamic and contemporary topics required?)</a:t>
            </a:r>
          </a:p>
          <a:p>
            <a:pPr lvl="1"/>
            <a:r>
              <a:rPr lang="en-US" sz="1300" dirty="0"/>
              <a:t>Granularity (is the classification suitably broad or narrow?)</a:t>
            </a:r>
          </a:p>
          <a:p>
            <a:pPr lvl="1"/>
            <a:r>
              <a:rPr lang="en-US" sz="1300" dirty="0"/>
              <a:t>Coverage (is the data covered sufficiently well?)</a:t>
            </a:r>
          </a:p>
          <a:p>
            <a:r>
              <a:rPr lang="en-US" sz="1300" dirty="0"/>
              <a:t>Combinations may provide insights into different aspects of the research:</a:t>
            </a:r>
          </a:p>
          <a:p>
            <a:pPr lvl="1"/>
            <a:r>
              <a:rPr lang="en-US" sz="1300" dirty="0"/>
              <a:t>Journal Classifications align well with  concept disciplinary origin </a:t>
            </a:r>
          </a:p>
          <a:p>
            <a:pPr lvl="1"/>
            <a:r>
              <a:rPr lang="en-US" sz="1300" dirty="0"/>
              <a:t>Custom topic models can provide more nuanced views of the research type, domain of application or beneficiary group</a:t>
            </a:r>
          </a:p>
          <a:p>
            <a:pPr lvl="1"/>
            <a:r>
              <a:rPr lang="en-US" sz="1300" dirty="0"/>
              <a:t>Bibliometric approaches are useful in the identification of research communities</a:t>
            </a:r>
          </a:p>
          <a:p>
            <a:r>
              <a:rPr lang="en-US" sz="1300" dirty="0"/>
              <a:t>Other important aspects may include</a:t>
            </a:r>
          </a:p>
          <a:p>
            <a:pPr lvl="1"/>
            <a:r>
              <a:rPr lang="en-US" sz="1300" dirty="0"/>
              <a:t>Collaboration mode (domestic versus international)</a:t>
            </a:r>
          </a:p>
          <a:p>
            <a:pPr lvl="1"/>
            <a:r>
              <a:rPr lang="en-US" sz="1300" dirty="0"/>
              <a:t>Collaborating partners (industrial, healthcare </a:t>
            </a:r>
            <a:r>
              <a:rPr lang="en-US" sz="1300" dirty="0" err="1"/>
              <a:t>etc</a:t>
            </a:r>
            <a:r>
              <a:rPr lang="en-US" sz="1300" dirty="0"/>
              <a:t>)</a:t>
            </a:r>
          </a:p>
          <a:p>
            <a:pPr lvl="1"/>
            <a:r>
              <a:rPr lang="en-US" sz="1300" dirty="0"/>
              <a:t>Open Access type (Gold, Hybrid, Green, </a:t>
            </a:r>
            <a:r>
              <a:rPr lang="en-US" sz="1300" dirty="0" err="1"/>
              <a:t>etc</a:t>
            </a:r>
            <a:r>
              <a:rPr lang="en-US" sz="13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60123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F52CE-472C-F1B7-D2BC-2D87BF9C9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E82DA-3495-8706-9D11-09CDA3F5B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demonstrate these concepts, I have created some Python notebooks to show how data can be extracted, enhanced and analyzed</a:t>
            </a:r>
          </a:p>
          <a:p>
            <a:r>
              <a:rPr lang="en-US" dirty="0"/>
              <a:t>For this purpose, I have chosen the research topic “Dengue Fever”</a:t>
            </a:r>
          </a:p>
          <a:p>
            <a:pPr lvl="1"/>
            <a:r>
              <a:rPr lang="en-US" dirty="0"/>
              <a:t>Often categorized as a neglected tropical disease, it has growing research interest as cases continue to rise and more countries see infections</a:t>
            </a:r>
          </a:p>
          <a:p>
            <a:pPr lvl="1"/>
            <a:r>
              <a:rPr lang="en-US" dirty="0"/>
              <a:t>Relevant to UN Sustainable Development Goals</a:t>
            </a:r>
          </a:p>
          <a:p>
            <a:pPr lvl="1"/>
            <a:r>
              <a:rPr lang="en-US" dirty="0"/>
              <a:t>Includes research on many topics including climate change, socio-economic development, migration, pharmaceutical development, etc.</a:t>
            </a:r>
          </a:p>
          <a:p>
            <a:pPr lvl="1"/>
            <a:r>
              <a:rPr lang="en-US" dirty="0"/>
              <a:t>It is a research topic where geography is important</a:t>
            </a:r>
          </a:p>
          <a:p>
            <a:r>
              <a:rPr lang="en-US" dirty="0"/>
              <a:t>It is only a toy example – many crucial steps (i.e. proper search methodology and data curation) have been omitted so the results are only for illustrative purposes</a:t>
            </a:r>
          </a:p>
        </p:txBody>
      </p:sp>
    </p:spTree>
    <p:extLst>
      <p:ext uri="{BB962C8B-B14F-4D97-AF65-F5344CB8AC3E}">
        <p14:creationId xmlns:p14="http://schemas.microsoft.com/office/powerpoint/2010/main" val="1887535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874E-B941-1465-0D3E-C44C2A44F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GB" dirty="0"/>
            </a:br>
            <a:r>
              <a:rPr lang="en-GB" dirty="0"/>
              <a:t>Geographical distribution of dengue cases reported worldwide, 2020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9B47F-AD4E-C229-7D04-0E9FF4D12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5200" y="1941210"/>
            <a:ext cx="8069722" cy="4281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D62C0D-9A31-AAD0-DC24-EF1FFC423294}"/>
              </a:ext>
            </a:extLst>
          </p:cNvPr>
          <p:cNvSpPr txBox="1"/>
          <p:nvPr/>
        </p:nvSpPr>
        <p:spPr>
          <a:xfrm>
            <a:off x="838200" y="6400312"/>
            <a:ext cx="819672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F9F9F9"/>
                </a:solidFill>
              </a:rPr>
              <a:t>https://</a:t>
            </a:r>
            <a:r>
              <a:rPr lang="en-US" sz="1200" dirty="0" err="1">
                <a:solidFill>
                  <a:srgbClr val="F9F9F9"/>
                </a:solidFill>
              </a:rPr>
              <a:t>www.ecdc.europa.eu</a:t>
            </a:r>
            <a:r>
              <a:rPr lang="en-US" sz="1200" dirty="0">
                <a:solidFill>
                  <a:srgbClr val="F9F9F9"/>
                </a:solidFill>
              </a:rPr>
              <a:t>/</a:t>
            </a:r>
            <a:r>
              <a:rPr lang="en-US" sz="1200" dirty="0" err="1">
                <a:solidFill>
                  <a:srgbClr val="F9F9F9"/>
                </a:solidFill>
              </a:rPr>
              <a:t>en</a:t>
            </a:r>
            <a:r>
              <a:rPr lang="en-US" sz="1200" dirty="0">
                <a:solidFill>
                  <a:srgbClr val="F9F9F9"/>
                </a:solidFill>
              </a:rPr>
              <a:t>/publications-data/geographical-distribution-dengue-cases-reported-worldwide-2020</a:t>
            </a:r>
          </a:p>
        </p:txBody>
      </p:sp>
    </p:spTree>
    <p:extLst>
      <p:ext uri="{BB962C8B-B14F-4D97-AF65-F5344CB8AC3E}">
        <p14:creationId xmlns:p14="http://schemas.microsoft.com/office/powerpoint/2010/main" val="904617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AEA9-B097-10DE-1563-271D1B1B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5140F-EA58-1F24-FE6E-DEDB2363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Code for this presentation can be found on </a:t>
            </a: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https://github.com/martinszomszor/2022_NISO</a:t>
            </a:r>
            <a:endParaRPr lang="en-US" dirty="0"/>
          </a:p>
          <a:p>
            <a:pPr lvl="1"/>
            <a:r>
              <a:rPr lang="en-US" dirty="0"/>
              <a:t>I have also included the data files so you can play around with analysis part without reprocessing the source data</a:t>
            </a:r>
          </a:p>
          <a:p>
            <a:r>
              <a:rPr lang="en-US" dirty="0"/>
              <a:t>If you have Python and pip installed, you can easily install the required libraries using:</a:t>
            </a:r>
          </a:p>
          <a:p>
            <a:pPr lvl="1"/>
            <a:r>
              <a:rPr lang="en-US" dirty="0"/>
              <a:t>pip install –r </a:t>
            </a:r>
            <a:r>
              <a:rPr lang="en-US" dirty="0" err="1"/>
              <a:t>requirements.txt</a:t>
            </a:r>
            <a:endParaRPr lang="en-US" dirty="0"/>
          </a:p>
          <a:p>
            <a:r>
              <a:rPr lang="en-US" dirty="0"/>
              <a:t>You will also need to download and extract the Edinburgh Geoparser from</a:t>
            </a:r>
          </a:p>
          <a:p>
            <a:pPr lvl="1"/>
            <a:r>
              <a:rPr lang="en-US" dirty="0">
                <a:hlinkClick r:id="rId3"/>
              </a:rPr>
              <a:t>https://www.ltg.ed.ac.uk/software/geoparser/</a:t>
            </a:r>
            <a:endParaRPr lang="en-US" dirty="0"/>
          </a:p>
          <a:p>
            <a:r>
              <a:rPr lang="en-US" dirty="0"/>
              <a:t>I use Gephi for network visualization, software available for Mac / Windows / Linux</a:t>
            </a:r>
          </a:p>
          <a:p>
            <a:pPr lvl="1"/>
            <a:r>
              <a:rPr lang="en-US" dirty="0">
                <a:hlinkClick r:id="rId4"/>
              </a:rPr>
              <a:t>https://gephi.org/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834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AEA9-B097-10DE-1563-271D1B1B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</a:t>
            </a: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5140F-EA58-1F24-FE6E-DEDB23631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These Notebooks should be executed in order to run the various step of the analysis:</a:t>
            </a:r>
          </a:p>
          <a:p>
            <a:pPr lvl="1"/>
            <a:r>
              <a:rPr lang="en-US" dirty="0"/>
              <a:t>01 Download Publication </a:t>
            </a:r>
            <a:r>
              <a:rPr lang="en-US" dirty="0" err="1"/>
              <a:t>Data.ipynb</a:t>
            </a:r>
            <a:endParaRPr lang="en-US" dirty="0"/>
          </a:p>
          <a:p>
            <a:pPr lvl="2"/>
            <a:r>
              <a:rPr lang="en-US" dirty="0"/>
              <a:t>Use </a:t>
            </a:r>
            <a:r>
              <a:rPr lang="en-US" dirty="0" err="1"/>
              <a:t>OpenAlex</a:t>
            </a:r>
            <a:r>
              <a:rPr lang="en-US" dirty="0"/>
              <a:t> API to extract publications related to “Dengue Fever”</a:t>
            </a:r>
          </a:p>
          <a:p>
            <a:pPr lvl="1"/>
            <a:r>
              <a:rPr lang="en-US" dirty="0"/>
              <a:t>02 </a:t>
            </a:r>
            <a:r>
              <a:rPr lang="en-US" dirty="0" err="1"/>
              <a:t>Geoparse.ipynb</a:t>
            </a:r>
            <a:endParaRPr lang="en-US" dirty="0"/>
          </a:p>
          <a:p>
            <a:pPr lvl="2"/>
            <a:r>
              <a:rPr lang="en-US" dirty="0"/>
              <a:t>Use the </a:t>
            </a:r>
            <a:r>
              <a:rPr lang="en-US" dirty="0" err="1"/>
              <a:t>OpenSource</a:t>
            </a:r>
            <a:r>
              <a:rPr lang="en-US" dirty="0"/>
              <a:t> Edinburgh Geoparser to identify locations mentioned in the title or abstract</a:t>
            </a:r>
          </a:p>
          <a:p>
            <a:pPr lvl="1"/>
            <a:r>
              <a:rPr lang="en-US" dirty="0"/>
              <a:t>03 Bibliographic </a:t>
            </a:r>
            <a:r>
              <a:rPr lang="en-US" dirty="0" err="1"/>
              <a:t>Coupling.ipynb</a:t>
            </a:r>
            <a:endParaRPr lang="en-US" dirty="0"/>
          </a:p>
          <a:p>
            <a:pPr lvl="2"/>
            <a:r>
              <a:rPr lang="en-US" dirty="0"/>
              <a:t>Extract cited references from publication data and use bibliographic coupling to cluster related publications</a:t>
            </a:r>
          </a:p>
          <a:p>
            <a:pPr lvl="2"/>
            <a:r>
              <a:rPr lang="en-US" dirty="0" err="1"/>
              <a:t>Vizualise</a:t>
            </a:r>
            <a:r>
              <a:rPr lang="en-US" dirty="0"/>
              <a:t> the Network using Gephi</a:t>
            </a:r>
          </a:p>
          <a:p>
            <a:pPr lvl="1"/>
            <a:r>
              <a:rPr lang="en-US" dirty="0"/>
              <a:t>04 Topic </a:t>
            </a:r>
            <a:r>
              <a:rPr lang="en-US" dirty="0" err="1"/>
              <a:t>Modelling.ipynb</a:t>
            </a:r>
            <a:endParaRPr lang="en-US" dirty="0"/>
          </a:p>
          <a:p>
            <a:pPr lvl="2"/>
            <a:r>
              <a:rPr lang="en-US" dirty="0"/>
              <a:t>Create a simple topic model using title and abstracts</a:t>
            </a:r>
          </a:p>
          <a:p>
            <a:pPr lvl="2"/>
            <a:r>
              <a:rPr lang="en-US" dirty="0"/>
              <a:t>Visualize the publication dataset using UMAP</a:t>
            </a:r>
          </a:p>
          <a:p>
            <a:pPr lvl="1"/>
            <a:r>
              <a:rPr lang="en-US" dirty="0"/>
              <a:t>05 </a:t>
            </a:r>
            <a:r>
              <a:rPr lang="en-US" dirty="0" err="1"/>
              <a:t>Analysis.ipynb</a:t>
            </a:r>
            <a:endParaRPr lang="en-US" dirty="0"/>
          </a:p>
          <a:p>
            <a:pPr lvl="2"/>
            <a:r>
              <a:rPr lang="en-US" dirty="0"/>
              <a:t>Join the data files and produce some simple analysis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19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ectric Data Solutions Template 2021" id="{3A267380-9C57-774A-938A-A22CE2417011}" vid="{2ACEE367-A9FF-BB43-917B-06283E28648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68065</TotalTime>
  <Words>1227</Words>
  <Application>Microsoft Macintosh PowerPoint</Application>
  <PresentationFormat>Widescreen</PresentationFormat>
  <Paragraphs>138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Kanit</vt:lpstr>
      <vt:lpstr>Kanit Medium</vt:lpstr>
      <vt:lpstr>Office Theme</vt:lpstr>
      <vt:lpstr>Methods and Tools for Scholarly Data Analytics</vt:lpstr>
      <vt:lpstr>About me</vt:lpstr>
      <vt:lpstr>Typical Data Science workflow</vt:lpstr>
      <vt:lpstr>Data Linking</vt:lpstr>
      <vt:lpstr>Data Enhancement</vt:lpstr>
      <vt:lpstr>Tutorial</vt:lpstr>
      <vt:lpstr> Geographical distribution of dengue cases reported worldwide, 2020</vt:lpstr>
      <vt:lpstr>Technical Requirements</vt:lpstr>
      <vt:lpstr>Python Jupyter Notebooks</vt:lpstr>
      <vt:lpstr>01 Download Publication Data.ipynb</vt:lpstr>
      <vt:lpstr>02 Geoparse.ipynb</vt:lpstr>
      <vt:lpstr>03 Bibliographic Coupling.ipynb</vt:lpstr>
      <vt:lpstr>04 Topic Modelling.ipynb</vt:lpstr>
      <vt:lpstr>05 Analysis.ipynb</vt:lpstr>
      <vt:lpstr>Final remarks</vt:lpstr>
      <vt:lpstr>Thanks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Szomszor</dc:creator>
  <cp:lastModifiedBy>Martin Szomszor</cp:lastModifiedBy>
  <cp:revision>64</cp:revision>
  <dcterms:created xsi:type="dcterms:W3CDTF">2021-10-04T14:45:43Z</dcterms:created>
  <dcterms:modified xsi:type="dcterms:W3CDTF">2022-06-09T13:23:41Z</dcterms:modified>
</cp:coreProperties>
</file>